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6"/>
  </p:notesMasterIdLst>
  <p:sldIdLst>
    <p:sldId id="256" r:id="rId2"/>
    <p:sldId id="257" r:id="rId3"/>
    <p:sldId id="258" r:id="rId4"/>
    <p:sldId id="260" r:id="rId5"/>
    <p:sldId id="264" r:id="rId6"/>
    <p:sldId id="268" r:id="rId7"/>
    <p:sldId id="267" r:id="rId8"/>
    <p:sldId id="266" r:id="rId9"/>
    <p:sldId id="269" r:id="rId10"/>
    <p:sldId id="270" r:id="rId11"/>
    <p:sldId id="265" r:id="rId12"/>
    <p:sldId id="306" r:id="rId13"/>
    <p:sldId id="271" r:id="rId14"/>
    <p:sldId id="272" r:id="rId15"/>
    <p:sldId id="393" r:id="rId16"/>
    <p:sldId id="273" r:id="rId17"/>
    <p:sldId id="274" r:id="rId18"/>
    <p:sldId id="394" r:id="rId19"/>
    <p:sldId id="278" r:id="rId20"/>
    <p:sldId id="284" r:id="rId21"/>
    <p:sldId id="286" r:id="rId22"/>
    <p:sldId id="287" r:id="rId23"/>
    <p:sldId id="288" r:id="rId24"/>
    <p:sldId id="291" r:id="rId25"/>
    <p:sldId id="292" r:id="rId26"/>
    <p:sldId id="276" r:id="rId27"/>
    <p:sldId id="277" r:id="rId28"/>
    <p:sldId id="289" r:id="rId29"/>
    <p:sldId id="290" r:id="rId30"/>
    <p:sldId id="395" r:id="rId31"/>
    <p:sldId id="396" r:id="rId32"/>
    <p:sldId id="397" r:id="rId33"/>
    <p:sldId id="398" r:id="rId34"/>
    <p:sldId id="293" r:id="rId35"/>
    <p:sldId id="307" r:id="rId36"/>
    <p:sldId id="294" r:id="rId37"/>
    <p:sldId id="296" r:id="rId38"/>
    <p:sldId id="295" r:id="rId39"/>
    <p:sldId id="297" r:id="rId40"/>
    <p:sldId id="299" r:id="rId41"/>
    <p:sldId id="298" r:id="rId42"/>
    <p:sldId id="301" r:id="rId43"/>
    <p:sldId id="399" r:id="rId44"/>
    <p:sldId id="302" r:id="rId45"/>
    <p:sldId id="303" r:id="rId46"/>
    <p:sldId id="304" r:id="rId47"/>
    <p:sldId id="305" r:id="rId48"/>
    <p:sldId id="309" r:id="rId49"/>
    <p:sldId id="400" r:id="rId50"/>
    <p:sldId id="308" r:id="rId51"/>
    <p:sldId id="310" r:id="rId52"/>
    <p:sldId id="311" r:id="rId53"/>
    <p:sldId id="313" r:id="rId54"/>
    <p:sldId id="401" r:id="rId55"/>
    <p:sldId id="314" r:id="rId56"/>
    <p:sldId id="312" r:id="rId57"/>
    <p:sldId id="316" r:id="rId58"/>
    <p:sldId id="317" r:id="rId59"/>
    <p:sldId id="319" r:id="rId60"/>
    <p:sldId id="320" r:id="rId61"/>
    <p:sldId id="318" r:id="rId62"/>
    <p:sldId id="402" r:id="rId63"/>
    <p:sldId id="321" r:id="rId64"/>
    <p:sldId id="324" r:id="rId65"/>
    <p:sldId id="315" r:id="rId66"/>
    <p:sldId id="325" r:id="rId67"/>
    <p:sldId id="328" r:id="rId68"/>
    <p:sldId id="330" r:id="rId69"/>
    <p:sldId id="331" r:id="rId70"/>
    <p:sldId id="332" r:id="rId71"/>
    <p:sldId id="333" r:id="rId72"/>
    <p:sldId id="334" r:id="rId73"/>
    <p:sldId id="403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7" r:id="rId85"/>
    <p:sldId id="348" r:id="rId86"/>
    <p:sldId id="349" r:id="rId87"/>
    <p:sldId id="350" r:id="rId88"/>
    <p:sldId id="345" r:id="rId89"/>
    <p:sldId id="346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2" r:id="rId101"/>
    <p:sldId id="404" r:id="rId102"/>
    <p:sldId id="406" r:id="rId103"/>
    <p:sldId id="361" r:id="rId104"/>
    <p:sldId id="363" r:id="rId105"/>
    <p:sldId id="364" r:id="rId106"/>
    <p:sldId id="365" r:id="rId107"/>
    <p:sldId id="405" r:id="rId108"/>
    <p:sldId id="366" r:id="rId109"/>
    <p:sldId id="386" r:id="rId110"/>
    <p:sldId id="387" r:id="rId111"/>
    <p:sldId id="389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7" r:id="rId121"/>
    <p:sldId id="376" r:id="rId122"/>
    <p:sldId id="375" r:id="rId123"/>
    <p:sldId id="378" r:id="rId124"/>
    <p:sldId id="379" r:id="rId125"/>
    <p:sldId id="380" r:id="rId126"/>
    <p:sldId id="381" r:id="rId127"/>
    <p:sldId id="382" r:id="rId128"/>
    <p:sldId id="384" r:id="rId129"/>
    <p:sldId id="385" r:id="rId130"/>
    <p:sldId id="383" r:id="rId131"/>
    <p:sldId id="407" r:id="rId132"/>
    <p:sldId id="390" r:id="rId133"/>
    <p:sldId id="391" r:id="rId134"/>
    <p:sldId id="392" r:id="rId1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C26D0-8241-4E89-9361-6400C9AAC0C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A92F-BF50-4D03-AAFB-53B1A18F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A92F-BF50-4D03-AAFB-53B1A18F85EE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61BE-708B-4785-BA7F-FC7780E3F170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4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E1FB-6A9A-471A-BDAF-F69DC872F33F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B61E-5616-48F2-AC7D-00A65571D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802-6EDB-4C2B-8069-FA9518A6BE4E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E3D1-5E6F-477F-BB9B-24573652ED5B}" type="datetime1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5191-3E68-489E-A929-51A94C201A09}" type="datetime1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8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1C4B-DD21-4BE7-968D-C71A3FBC2D6F}" type="datetime1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3EAE-A9C2-48C1-B940-34F40946A66D}" type="datetime1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3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20A3-BF09-4140-951D-8CD23AD1AE7E}" type="datetime1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D8A-C621-4A9D-BCB1-B7EFB5DC5A66}" type="datetime1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D1319-342D-486A-B573-44A4DF9FC7D2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4A6F-2305-4CAA-BFDF-A2D47FE7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Pregnancy, childbirth and the </a:t>
            </a:r>
            <a:r>
              <a:rPr lang="en-US" b="1" dirty="0" err="1" smtClean="0">
                <a:solidFill>
                  <a:srgbClr val="FFFF00"/>
                </a:solidFill>
              </a:rPr>
              <a:t>puerperium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38" t="37740" r="14789" b="21491"/>
          <a:stretch/>
        </p:blipFill>
        <p:spPr>
          <a:xfrm>
            <a:off x="731521" y="1941342"/>
            <a:ext cx="10733648" cy="42484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592B-F3EB-4150-B082-DD5E2406DC0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of </a:t>
            </a:r>
            <a:r>
              <a:rPr lang="en-US" sz="4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delivery (O60–O75)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Obstructed labor </a:t>
            </a:r>
          </a:p>
          <a:p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delivery complicated by …</a:t>
            </a: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Perineal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laceration during delivery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obstetric trauma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Postpartum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haemorrhage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Retained placenta and </a:t>
            </a:r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membrans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of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anaesthesia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during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6AA2-0B94-4A93-9428-0AA37674AA1D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04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21ساله باسابقه بارداری </a:t>
            </a:r>
            <a:r>
              <a:rPr lang="en-US" dirty="0" smtClean="0">
                <a:solidFill>
                  <a:schemeClr val="bg1"/>
                </a:solidFill>
              </a:rPr>
              <a:t>G2P1L1</a:t>
            </a:r>
            <a:r>
              <a:rPr lang="fa-IR" dirty="0" smtClean="0">
                <a:solidFill>
                  <a:schemeClr val="bg1"/>
                </a:solidFill>
              </a:rPr>
              <a:t>بدلیل پره ترم لیبر مراجعه کرده است وبعداز انجام مراقبتهای بارداری زایمان زود رس انجام شده است.</a:t>
            </a:r>
          </a:p>
          <a:p>
            <a:pPr algn="r" rtl="1"/>
            <a:endParaRPr lang="fa-IR" dirty="0">
              <a:solidFill>
                <a:schemeClr val="bg1"/>
              </a:solidFill>
            </a:endParaRP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30ساله </a:t>
            </a:r>
            <a:r>
              <a:rPr lang="en-US" dirty="0" smtClean="0">
                <a:solidFill>
                  <a:schemeClr val="bg1"/>
                </a:solidFill>
              </a:rPr>
              <a:t>PG</a:t>
            </a:r>
            <a:r>
              <a:rPr lang="fa-IR" dirty="0" smtClean="0">
                <a:solidFill>
                  <a:schemeClr val="bg1"/>
                </a:solidFill>
              </a:rPr>
              <a:t>بدلیل دردشکم مراجعه کرده است بعداز انتقال به بخش زایمان دچار ارست دیلاتاسیون سرویکس شده است .</a:t>
            </a:r>
          </a:p>
          <a:p>
            <a:pPr algn="r" rtl="1"/>
            <a:endParaRPr lang="fa-IR" dirty="0">
              <a:solidFill>
                <a:schemeClr val="bg1"/>
              </a:solidFill>
            </a:endParaRP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18ساله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fa-IR" dirty="0" smtClean="0">
                <a:solidFill>
                  <a:schemeClr val="bg1"/>
                </a:solidFill>
              </a:rPr>
              <a:t>باسابقه بارداری </a:t>
            </a:r>
            <a:r>
              <a:rPr lang="en-US" dirty="0" smtClean="0">
                <a:solidFill>
                  <a:schemeClr val="bg1"/>
                </a:solidFill>
              </a:rPr>
              <a:t>G2P1D1</a:t>
            </a:r>
            <a:r>
              <a:rPr lang="fa-IR" dirty="0" smtClean="0">
                <a:solidFill>
                  <a:schemeClr val="bg1"/>
                </a:solidFill>
              </a:rPr>
              <a:t> باحاملگی ترم 39هفته بدلیل درد های زایمانی مراجعه وبستری شده است پس از انتقال به بخش زایمان متوجه میشوند که بیمار مکونیوم میباشد.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12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chemeClr val="bg1"/>
                </a:solidFill>
              </a:rPr>
              <a:t>بیمار خانم 36ساله به علت خونریزی بدلیل بقایای زایمان اخیربه مرکز درمانی مراجعه وسپس بستری شده است.</a:t>
            </a:r>
          </a:p>
          <a:p>
            <a:pPr marL="0" indent="0" algn="r" rtl="1">
              <a:buNone/>
            </a:pPr>
            <a:endParaRPr lang="fa-IR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bg1"/>
                </a:solidFill>
              </a:rPr>
              <a:t>بیمار خانم 28ساله با سابقه بارداری </a:t>
            </a:r>
            <a:r>
              <a:rPr lang="en-US" dirty="0" smtClean="0">
                <a:solidFill>
                  <a:schemeClr val="bg1"/>
                </a:solidFill>
              </a:rPr>
              <a:t>G4P2L2EP1AB1</a:t>
            </a:r>
            <a:r>
              <a:rPr lang="fa-IR" dirty="0" smtClean="0">
                <a:solidFill>
                  <a:schemeClr val="bg1"/>
                </a:solidFill>
              </a:rPr>
              <a:t>بدلیل باقیماندن بقایای سقط اخیر مراجعه کرده است.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721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FE1-C805-4F37-B797-978D9FFCACEF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28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(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O80–O84) </a:t>
            </a:r>
            <a:b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F9F5-0388-4D42-BE0C-48872C7DEF2C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(O80–O84)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Single spontaneous delivery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Single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by forceps and vacuum extractor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Single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by caesarean section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assisted single delivery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Multiple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Use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additional code (O80–O83), if desired, to indicate the method of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of each fetus or infant.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D07E-DB91-45C7-97D9-76B3B61CD39A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Single spontaneous delivery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spontaneous vaginal delivery is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vaginal delivery that happens on its own, without requiring doctors to use tools to help pull the baby out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occurs after a pregnant woman goes through labor.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Labor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opens, or dilates, her cervix to at least 10 centimeters.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92E-5D6F-4A7A-B0F2-71E7C5B9C06D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chemeClr val="bg1"/>
                </a:solidFill>
              </a:rPr>
              <a:t>بیمار خانم 32ساله </a:t>
            </a:r>
            <a:r>
              <a:rPr lang="en-US" dirty="0" smtClean="0">
                <a:solidFill>
                  <a:schemeClr val="bg1"/>
                </a:solidFill>
              </a:rPr>
              <a:t>PG</a:t>
            </a:r>
            <a:r>
              <a:rPr lang="fa-IR" dirty="0" smtClean="0">
                <a:solidFill>
                  <a:schemeClr val="bg1"/>
                </a:solidFill>
              </a:rPr>
              <a:t>باسن حاملگی40هفته بدلیل آبریزش به مرکز درمانی مراجعه وپس از بستری به بخش زایمان جهت انجام زایمان طبیعی منتقل شده است.</a:t>
            </a:r>
          </a:p>
          <a:p>
            <a:pPr marL="0" indent="0" algn="r" rtl="1">
              <a:buNone/>
            </a:pPr>
            <a:endParaRPr lang="fa-IR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bg1"/>
                </a:solidFill>
              </a:rPr>
              <a:t>بیمار خانم 35ساله با سابقه بارداری </a:t>
            </a:r>
            <a:r>
              <a:rPr lang="en-US" dirty="0" smtClean="0">
                <a:solidFill>
                  <a:schemeClr val="bg1"/>
                </a:solidFill>
              </a:rPr>
              <a:t>G3P2L2</a:t>
            </a:r>
            <a:r>
              <a:rPr lang="fa-IR" dirty="0" smtClean="0">
                <a:solidFill>
                  <a:schemeClr val="bg1"/>
                </a:solidFill>
              </a:rPr>
              <a:t>بدلیل تشخیص پزشک وادامه حیات مادرنیاز به سزارین هیسترکتومی میباشد.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61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Single spontaneous delivery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r="12509"/>
          <a:stretch/>
        </p:blipFill>
        <p:spPr>
          <a:xfrm>
            <a:off x="6263640" y="1943099"/>
            <a:ext cx="4434840" cy="40694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1943099"/>
            <a:ext cx="5097779" cy="40694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CA0E-0D8E-421F-AA00-092BFAA914E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Single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spontaneous vertex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1026" name="Picture 2" descr="Causes Of Occiput Posterior Position And Management Ti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77" y="2044566"/>
            <a:ext cx="60018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109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42AF-FB6E-4093-A57C-311F2552C39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0F67-7A12-4DA1-9B7D-517D4B40801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Vertex and other cephalic delivery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7418" y="1864261"/>
            <a:ext cx="3556382" cy="4351338"/>
          </a:xfrm>
          <a:prstGeom prst="rect">
            <a:avLst/>
          </a:prstGeom>
        </p:spPr>
      </p:pic>
      <p:pic>
        <p:nvPicPr>
          <p:cNvPr id="7" name="Picture 4" descr="Fetal Position and Presentation - pp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10" y="1939836"/>
            <a:ext cx="5600250" cy="42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2632-F987-42E6-85EE-0C405D07BF91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Vertex and breech delivery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 descr="Fetal Position and Presentation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1" y="1926957"/>
            <a:ext cx="56002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67" y="1926957"/>
            <a:ext cx="4351986" cy="43900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3403-17B1-4A56-A369-BD3C2720A887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Single delivery by forceps and vacuum extractor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 assisted birth (also known as an instrumental delivery) is when forceps or 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ventouse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suction cup are used to help deliver the baby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Ventouse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forceps are safe and only used when necessary for you and your baby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Assisted delivery is less common in women who've had a spontaneous vaginal birth before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52B-837E-4D37-9187-D81CA00B835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Single delivery by forceps and vacuum extractor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0" y="1845497"/>
            <a:ext cx="7536180" cy="433813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77BD-7906-4D18-A1A8-7752F2337D20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by forceps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low forceps delivery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one in which the fetal head is at least +2 cm (on a 0 to +5 cm scale of station), but not on the pelvic floor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Rotation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may be greater than or less than 45 degrees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mid forceps delivery occurs when the head is engaged, but less than +2 cm station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2D40-0028-41F2-AFB7-5CB46C0E37C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4110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by forceps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76" y="2208381"/>
            <a:ext cx="3477295" cy="4501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55" y="2208381"/>
            <a:ext cx="6703545" cy="41469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8E66-E64E-4145-98AD-B599F4296BF0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8907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by forceps</a:t>
            </a:r>
            <a:endParaRPr lang="en-US" dirty="0"/>
          </a:p>
        </p:txBody>
      </p:sp>
      <p:pic>
        <p:nvPicPr>
          <p:cNvPr id="2050" name="Picture 2" descr="Assisted Vaginal Delivery (Content last reviewed: 15th December 2018)  (Chapter 66) - High-Risk Pregnanc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94" y="2285804"/>
            <a:ext cx="5644362" cy="37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aypeeDigital | eBook R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8" y="2040955"/>
            <a:ext cx="4503646" cy="42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AEC2-03C8-450D-89D2-AF28ABC5BC6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41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Vacuum extraction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Vacuum extraction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one kind of assisted delivery procedure that can help get your baby through the birth canal when labor is stalled in the second stage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vacuum extractor applies suction and traction to the baby's head to help pull it out while you push.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375-948F-463B-A489-BBFB0D16D35A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09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Vacuum extraction delivery</a:t>
            </a:r>
          </a:p>
        </p:txBody>
      </p:sp>
      <p:pic>
        <p:nvPicPr>
          <p:cNvPr id="3074" name="Picture 2" descr="Vacuum Extraction Delivery: What to Expect &amp; Side Effec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08" y="1986902"/>
            <a:ext cx="46722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EA31-212F-4754-855D-B18048670A0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3000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by caesarean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Cesarean delivery (C-section)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used to deliver a baby through surgical incisions made in the abdomen and uterus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Planning for a C-section might be necessary if there are certain pregnancy complications.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Women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who have had a C-section might have another C-section.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4C50-1D48-40C8-981C-761A18A4665C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Pregnancy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with abortive outcome (O00–O08)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A956-3789-4A58-813F-1D3A795B013B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by caesarean section</a:t>
            </a:r>
            <a:endParaRPr lang="en-US" dirty="0"/>
          </a:p>
        </p:txBody>
      </p:sp>
      <p:pic>
        <p:nvPicPr>
          <p:cNvPr id="5122" name="Picture 2" descr="Normal delivery vs cesarean delivery- Risks and Benefit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/>
          <a:stretch/>
        </p:blipFill>
        <p:spPr bwMode="auto">
          <a:xfrm>
            <a:off x="2005742" y="1957589"/>
            <a:ext cx="8180515" cy="42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BFE5-4357-41CC-9D10-66849884786D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63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by caesarean section</a:t>
            </a:r>
          </a:p>
        </p:txBody>
      </p:sp>
      <p:pic>
        <p:nvPicPr>
          <p:cNvPr id="4098" name="Picture 2" descr="What are the Indications of C SECTION? - Apollo Hospitals Blo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50" y="1690688"/>
            <a:ext cx="7810469" cy="46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D8AC-E6EE-456A-8266-81B4EB0294B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0568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Assisted breech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Assisted breech delivery: This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most common type of vaginal breech delivery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infant is allowed to spontaneously deliver up to the umbilicus, and then maneuvers are initiated to assist in the delivery of the remainder of the body, arms, and head.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6CA9-B818-470A-BC5A-13EEBE1F712C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31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Assisted breech delivery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867" y="2704563"/>
            <a:ext cx="6559802" cy="3219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12" y="2653047"/>
            <a:ext cx="4436041" cy="33227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B94-9899-4D07-A108-84C3229D538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767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version and extraction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External cephalic version (sometimes called ECV or EV)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procedure healthcare providers will use to rotate a baby from a breech position to a head-down position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breech position is when a baby's feet or buttocks present first or horizontally across your uterus (called a transverse lie).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426C-731C-41FF-BC5E-9B9C4ADCED2C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031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version and extraction delivery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870" y="1906073"/>
            <a:ext cx="5025031" cy="47523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7A76-F8C7-4CDF-B526-36634521C35F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041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Multiple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term multiple births refers to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presence of more than one fetus in the uterus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number of twin, triplet, and other multiple births has been increasing during the last two decades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 many as 1 of 30 deliveries involves more than one fetus.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B4D3-7FCF-4515-9548-20E7A374017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102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Multiple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O84   :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Multiple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delivery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Use additional code (O80–O83), if desired, to indicate the method of delivery of each fetus or infant.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4B24-F508-4973-96DA-787DA197CE15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343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Multiple delivery</a:t>
            </a:r>
            <a:endParaRPr lang="en-US" dirty="0"/>
          </a:p>
        </p:txBody>
      </p:sp>
      <p:pic>
        <p:nvPicPr>
          <p:cNvPr id="8194" name="Picture 2" descr="Twins fetal development - 32 weeks pregnant - BabyCentre U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r="9864"/>
          <a:stretch/>
        </p:blipFill>
        <p:spPr bwMode="auto">
          <a:xfrm>
            <a:off x="6096000" y="1970467"/>
            <a:ext cx="4082603" cy="38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477"/>
          <a:stretch/>
        </p:blipFill>
        <p:spPr>
          <a:xfrm>
            <a:off x="1323237" y="1690688"/>
            <a:ext cx="3905586" cy="46621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E51-27F6-45AE-8C51-0DCC8D7107BE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33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predominantly related to the </a:t>
            </a:r>
            <a:r>
              <a:rPr 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puerperium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(O85–O92)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0F72-F5F8-4D6E-BFAF-90BD3DB0785C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Ectopic Pregnancy( O00 )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 ectopic pregnancy occurs when a fertilized egg implants and grows outside the main cavity of the uterus.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ectopic pregnancy most often occurs in a fallopian tube, which carries eggs from the ovaries to the uterus.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type of ectopic pregnancy is called a tubal pregnancy.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F9D-A2AE-426B-B361-FF9E31BAFD3A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predominantly related to the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puerperium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(O85–O92) </a:t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Puerperal sepsis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Use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additional code (B95–B98) , if desired, to identify infectious agent. 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puerperal infections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Venous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and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haemorrhoids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Obstetric embolism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of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anaesthesia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of the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puerperium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(NEC)</a:t>
            </a: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Infections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of breast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disorders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of breast and lactation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r>
              <a:rPr lang="en-US" dirty="0" smtClean="0"/>
              <a:t> and </a:t>
            </a:r>
            <a:r>
              <a:rPr lang="en-US" dirty="0" err="1" smtClean="0"/>
              <a:t>gyn</a:t>
            </a:r>
            <a:r>
              <a:rPr lang="en-US" dirty="0" smtClean="0"/>
              <a:t> medical coding ---- Dr. </a:t>
            </a:r>
            <a:r>
              <a:rPr lang="en-US" dirty="0" err="1" smtClean="0"/>
              <a:t>Mohammadpour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5B97-B520-4252-ACB6-F742C238C3AE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18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24ساله باسابقه بارداری </a:t>
            </a:r>
            <a:r>
              <a:rPr lang="en-US" dirty="0" smtClean="0">
                <a:solidFill>
                  <a:schemeClr val="bg1"/>
                </a:solidFill>
              </a:rPr>
              <a:t>G2P1D1</a:t>
            </a:r>
            <a:r>
              <a:rPr lang="fa-IR" smtClean="0">
                <a:solidFill>
                  <a:schemeClr val="bg1"/>
                </a:solidFill>
              </a:rPr>
              <a:t>یک هفته پیش زایمان کرده است به دلیل تب وعفونت به مرکز درمانی مراجعه کرده است.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090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obstetric conditions, not elsewhere classified (O94–O99)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2859-8EF1-44D8-B9EB-5B295E7EC164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513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obstetric conditions, not elsewhere classified (O94–O99)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Sequelae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complication of pregnancy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Obstetric death of unspecified cause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Death from any obstetric cause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Death from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sequelae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obstetric causes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Maternal infectious and parasitic diseases classifiable elsewhere but complicating pregnancy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maternal diseases classifiable elsewhere but complicating pregnancy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obs</a:t>
            </a:r>
            <a:r>
              <a:rPr lang="en-US" dirty="0" smtClean="0">
                <a:solidFill>
                  <a:srgbClr val="FFC000"/>
                </a:solidFill>
              </a:rPr>
              <a:t> and </a:t>
            </a:r>
            <a:r>
              <a:rPr lang="en-US" dirty="0" err="1" smtClean="0">
                <a:solidFill>
                  <a:srgbClr val="FFC000"/>
                </a:solidFill>
              </a:rPr>
              <a:t>gyn</a:t>
            </a:r>
            <a:r>
              <a:rPr lang="en-US" dirty="0" smtClean="0">
                <a:solidFill>
                  <a:srgbClr val="FFC000"/>
                </a:solidFill>
              </a:rPr>
              <a:t> medical coding ---- Dr. </a:t>
            </a:r>
            <a:r>
              <a:rPr lang="en-US" dirty="0" err="1" smtClean="0">
                <a:solidFill>
                  <a:srgbClr val="FFC000"/>
                </a:solidFill>
              </a:rPr>
              <a:t>Mohammadpour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133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813E-577C-458D-9F41-EC966F5FE20F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4418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 End </a:t>
            </a:r>
            <a:endParaRPr lang="en-US" sz="5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910031"/>
            <a:ext cx="5801784" cy="4351338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r>
              <a:rPr lang="en-US" dirty="0" smtClean="0"/>
              <a:t> and </a:t>
            </a:r>
            <a:r>
              <a:rPr lang="en-US" dirty="0" err="1" smtClean="0"/>
              <a:t>gyn</a:t>
            </a:r>
            <a:r>
              <a:rPr lang="en-US" dirty="0" smtClean="0"/>
              <a:t> medical coding ---- Dr. </a:t>
            </a:r>
            <a:r>
              <a:rPr lang="en-US" dirty="0" err="1" smtClean="0"/>
              <a:t>Mohammadpour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134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9A06-429E-4CC3-9735-954DE978F33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4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ectopic pregnancy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254" t="30120" r="7626" b="25337"/>
          <a:stretch/>
        </p:blipFill>
        <p:spPr>
          <a:xfrm>
            <a:off x="1317190" y="553792"/>
            <a:ext cx="9475304" cy="58212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B660-A38D-40AE-A300-007AFEC97D3A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Ectopic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Case 1</a:t>
            </a:r>
            <a:endParaRPr lang="fa-IR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بیمار خانم 27ساله با سابقه بارداری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G2P1L1</a:t>
            </a:r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بعلت درد شکم مراجعه کرده است که بعداز اقدامات بالینی وپاراکلنیکی متوجه حاملگی </a:t>
            </a:r>
            <a:r>
              <a:rPr lang="fa-IR" dirty="0" smtClean="0">
                <a:solidFill>
                  <a:srgbClr val="FF0000"/>
                </a:solidFill>
              </a:rPr>
              <a:t>خارج ازرحم </a:t>
            </a:r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شده است.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8E0-EA99-46C1-9DF0-1FD080312FFF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Hydatidiform</a:t>
            </a:r>
            <a:r>
              <a:rPr lang="en-US" b="1" dirty="0" smtClean="0">
                <a:solidFill>
                  <a:srgbClr val="FFFF00"/>
                </a:solidFill>
              </a:rPr>
              <a:t> Mole (HM)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Hydatidiform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mole (HM) is a rare mass or growth that forms inside the womb (uterus) at the beginning of a pregnancy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It is a type of gestational trophoblastic disease (GTD).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E358-732F-492C-A69D-B07DC191499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Hydatidiform</a:t>
            </a:r>
            <a:r>
              <a:rPr lang="en-US" b="1" dirty="0" smtClean="0">
                <a:solidFill>
                  <a:srgbClr val="FFFF00"/>
                </a:solidFill>
              </a:rPr>
              <a:t> Mole (HM)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7" y="2168267"/>
            <a:ext cx="3709310" cy="29704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29" y="2168267"/>
            <a:ext cx="5344732" cy="29704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C38-D75A-48B8-A8F6-0190EC325F30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Hydatidiform</a:t>
            </a:r>
            <a:r>
              <a:rPr lang="en-US" b="1" dirty="0" smtClean="0">
                <a:solidFill>
                  <a:srgbClr val="FFFF00"/>
                </a:solidFill>
              </a:rPr>
              <a:t> Mole (HM)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Case 1 </a:t>
            </a:r>
            <a:endParaRPr lang="fa-IR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بیمار خانم 17ساله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PG</a:t>
            </a:r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با شکایت درد شکم به مرکز درمانی مراجعه کرده است پس از انجام اقدامات بالینی وپاراکلنیکی متوجه مولار پرگننسی شده اند.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375-7C4D-49FC-9585-4210CB36649C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Abortion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2" y="1908947"/>
            <a:ext cx="10143185" cy="459488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59EC-0765-40F9-90B2-ED82BAA5DDD7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63" t="25434" r="33278" b="56682"/>
          <a:stretch/>
        </p:blipFill>
        <p:spPr>
          <a:xfrm>
            <a:off x="1266091" y="1983545"/>
            <a:ext cx="9720775" cy="40233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F74-5FC7-4422-B19D-69D5F7F449F1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threatened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threatened abortion is defined as vaginal bleeding before 20 weeks gestational age in the setting of a positive urine and/or blood pregnancy test with a closed cervical </a:t>
            </a:r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os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without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passage of products of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conception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without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evidence of a fetal or embryonic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demise(IUFD).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A02E-72EE-4233-BFC6-C7A0E79EEA2D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Inevitable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Inevitable abortion is an early pregnancy with vaginal bleeding and dilatation of the cervix.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Typically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the vaginal bleeding is worse than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with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threatened abortion, and more cramping is present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Symptoms cannot be stopped and a miscarriage will happen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40F-551B-4EBD-9D75-06A0505AEE6F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Inevitable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Bleeding is heavier than with a threatened miscarriage and abdominal cramps more severe.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Unlike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threatened miscarriage, an inevitable miscarriage is also accompanied by dilation of the cervical canal.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188F-6020-4374-92F0-6A8C0B4DD7C5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complete </a:t>
            </a:r>
            <a:r>
              <a:rPr lang="en-US" b="1" dirty="0" smtClean="0">
                <a:solidFill>
                  <a:srgbClr val="FFFF00"/>
                </a:solidFill>
              </a:rPr>
              <a:t>miscarriage/complete </a:t>
            </a:r>
            <a:r>
              <a:rPr lang="en-US" b="1" dirty="0">
                <a:solidFill>
                  <a:srgbClr val="FFFF00"/>
                </a:solidFill>
              </a:rPr>
              <a:t>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complete miscarriage, also called a complete abortion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refers to a miscarriage in which all of the pregnancy tissue is expelled from the uterus.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Signs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&amp; Symptoms: A complete miscarriage is characterized by heavy vaginal bleeding, severe abdominal pain, and passage of pregnancy tissue.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09A-CAA2-4FA1-BF3A-05FE683FA0D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incomplete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 incomplete abortion is the partial loss of the products of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conception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within the first 20 weeks. 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Complete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abortion: All of the products (tissue) of conception leave the body. Incomplete abortion: Only some of the products of conception leave the body.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89A6-5F04-4BF5-8FA1-64F97D524EE5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Incomplete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Incomplete abortion usually presents with moderate to severe vaginal bleeding, which may be associated with lower abdominal and/or pelvic pain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It is important to diagnose this early to make sure the patient expels all products of conception.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F7A-7D8D-4AA4-971E-0CB7613FA9F1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Missed abortion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Missed abortion is when a pregnancy stops developing, where the embryo/fetus/embryonic tissue or empty gestation sac remains in the uterus and the cervical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os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is closed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Symptoms may include pain, bleeding or no symptoms at all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pregnancy is lost and the products of conception do not leave the body.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931-286E-49F3-9C94-650DCD1C117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Missed abortion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missed abortion is a miscarriage in which your fetus didn’t form or has died, but the placenta and embryonic tissues are still in your uterus.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It’s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known more commonly as a missed miscarriage. It’s also sometimes called a silent miscarriage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 missed abortion gets its name because this type of miscarriage doesn’t cause symptoms of bleeding and cramps that occur in other types of miscarriages. 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can make it difficult for you to know that the loss has occurred.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301F-0B31-4F50-9038-007976E0E266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Infected (septic)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Infected (septic) abortion: The lining of the womb (uterus) and any remaining products of conception become infected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Septic abortion refers to any abortion, spontaneous or induced, that is complicated by uterine infection, including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endometritis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Septic abortion typically refers to pregnancies of less than 20 weeks gestation while those ≥20 weeks gestation with intrauterine infection are described as having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intraamniotic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infection.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4F73-AEDC-4F78-8EFF-FF67C5C87BE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Failed attempted abortion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an abortion fails to terminate the pregnancy, it is called a failed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abortion.</a:t>
            </a: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some cases, the baby will keep growing.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cases, only parts of the pregnancy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remain.</a:t>
            </a:r>
          </a:p>
          <a:p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ICD-10 code O07. 4 for Failed attempted termination of pregnancy without complication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7B72-66BA-43E7-89EC-B41D70E52A0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Pregnancy, childbirth and the </a:t>
            </a:r>
            <a:r>
              <a:rPr lang="en-US" b="1" dirty="0" err="1" smtClean="0">
                <a:solidFill>
                  <a:srgbClr val="FFFF00"/>
                </a:solidFill>
              </a:rPr>
              <a:t>puerperium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02" t="41153" r="23703" b="17826"/>
          <a:stretch/>
        </p:blipFill>
        <p:spPr>
          <a:xfrm>
            <a:off x="759855" y="1825625"/>
            <a:ext cx="10592236" cy="43513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C9D7-DB95-4523-8A1D-6757893884C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Case 1 </a:t>
            </a:r>
            <a:endParaRPr lang="fa-IR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بیمار خانم 20ساله باسابقه باداری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G3P2L2</a:t>
            </a:r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باسن حاملگی 19هفته </a:t>
            </a:r>
            <a:r>
              <a:rPr lang="fa-IR" dirty="0" smtClean="0">
                <a:solidFill>
                  <a:srgbClr val="FFFF00"/>
                </a:solidFill>
              </a:rPr>
              <a:t>دچار خونریزی شده </a:t>
            </a:r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است وبه مرکز درمانی مراجعه کرده است.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0B20-04AD-4EAC-8362-D44C9FBAC2FB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Case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 </a:t>
            </a:r>
            <a:endParaRPr lang="fa-IR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بیمار خانم 28ساله باسابقه بارداری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G4P2L2EP1</a:t>
            </a:r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باسن حاملگی 21هفته پس از مصرف داروهای سقط جنین باشکایت خونریزی ودرد شکم به مرکزدرمانی مراجعه کرده است.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406D-82C1-44C2-A54A-716A2F35B421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Case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 </a:t>
            </a:r>
            <a:endParaRPr lang="fa-IR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بیمار خانم 20ساله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PG</a:t>
            </a:r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با سن حاملگی 20هفته با دردست داشتن نامه از پزشک قانونی جهت انجام سقط به مرکز درمانی مراجعه کرده است.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129B-DC06-471A-A4ED-27D391CFFF4E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Case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4</a:t>
            </a:r>
          </a:p>
          <a:p>
            <a:pPr algn="r" rtl="1"/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بیمار خانم 30ساله با سابقه بارداری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G4P3L2D1</a:t>
            </a:r>
            <a:r>
              <a:rPr lang="fa-I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با سن حاملگی 21هفته که پس از اقدام به سقط درمنزل به مرکز درمانی مراجعه میکند پس از بررسی های بعمل آمده متوجه میشوند که سقط انجام نشده وجنین زنده میباشد .</a:t>
            </a:r>
            <a:endParaRPr lang="fa-I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E5E-156A-478B-9B10-08DB051170D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Oedema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proteinuria and hypertensive disorders in pregnancy, childbirth and the </a:t>
            </a:r>
            <a:r>
              <a:rPr 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puerperium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(O10–O16)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5FF-4144-4D70-B821-CEF2C8FA839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4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Pre-</a:t>
            </a:r>
            <a:r>
              <a:rPr lang="en-US" b="1" dirty="0" err="1">
                <a:solidFill>
                  <a:srgbClr val="FFFF00"/>
                </a:solidFill>
              </a:rPr>
              <a:t>eclampsia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Pre-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is a serious medical condition that can occur after 20 weeks of pregnancy.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It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typically causes high blood pressure and can affect several of your body organs, including the liver, kidney and brain.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If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left untreated, it can lead to serious problems for you or your baby.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8100-433A-4946-92C9-B221B3AE6EC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14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Pre-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preeclampsia signs and symptoms may include: 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high 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blood pressure </a:t>
            </a: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Excess 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protein in urine (proteinuria) or other signs of kidney problems. </a:t>
            </a: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Decreased 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levels of platelets in blood (thrombocytopenia) </a:t>
            </a: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Increased 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liver enzymes that indicate liver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problems.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D7D-D566-41F4-8398-D11F99BF8E6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1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Pre-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52" y="1915771"/>
            <a:ext cx="5628248" cy="43118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4" y="1915771"/>
            <a:ext cx="5421798" cy="43118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A4FE-8C9C-4407-93DB-A19CE04E6887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7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is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a severe complication of preeclampsia.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It's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rare but serious condition where high blood pressure results in seizures during pregnancy.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Seizures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periods of disturbed brain activity that can cause episodes of staring, decreased alertness, and convulsions (violent shaking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).</a:t>
            </a: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It usually develops in the late second trimester or the third trimester.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39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E8EE-81BB-4BF6-940A-F03A54D1D45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1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Pregnancy, childbirth and the </a:t>
            </a:r>
            <a:r>
              <a:rPr lang="en-US" b="1" dirty="0" err="1" smtClean="0">
                <a:solidFill>
                  <a:srgbClr val="FFFF00"/>
                </a:solidFill>
              </a:rPr>
              <a:t>puerperium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22" t="32079" r="16979" b="24599"/>
          <a:stretch/>
        </p:blipFill>
        <p:spPr>
          <a:xfrm>
            <a:off x="647112" y="1871004"/>
            <a:ext cx="11013638" cy="452979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C4CA-10A7-45FD-A739-146A7A90582E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19" y="2036641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26" y="2036641"/>
            <a:ext cx="4351338" cy="43513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20C8-B206-4060-9D85-49F6AC7DEC14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Preeclampsia and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typically develops from preeclampsia.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High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blood pressure (from preeclampsia) puts pressure on your blood vessels. There can be swelling in your brain, which may lead to seizures. Genetics and diet can increase your risk for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Preeclampsia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are pregnancy-related high blood pressure disorders. 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Preeclampsia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a sudden spike in blood pressure. 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Eclampsia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is more severe and can include seizures or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coma.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A178-6A6E-4C8C-801B-62981BFFDA6F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Pre-existing &amp; 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Gestational [pregnancy-induced]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Pre-existing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hypertension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Gestational [pregnancy-induced]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oedema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proteinuria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37F8-7716-4A9F-A4A1-931E5ABE8E6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7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bg1">
                    <a:lumMod val="95000"/>
                  </a:schemeClr>
                </a:solidFill>
              </a:rPr>
              <a:t>فشار خون بارداری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chemeClr val="bg1"/>
                </a:solidFill>
              </a:rPr>
              <a:t>بیمار خانم 25ساله </a:t>
            </a:r>
            <a:r>
              <a:rPr lang="en-US" dirty="0" smtClean="0">
                <a:solidFill>
                  <a:schemeClr val="bg1"/>
                </a:solidFill>
              </a:rPr>
              <a:t>PG</a:t>
            </a:r>
            <a:r>
              <a:rPr lang="fa-IR" dirty="0" smtClean="0">
                <a:solidFill>
                  <a:schemeClr val="bg1"/>
                </a:solidFill>
              </a:rPr>
              <a:t>میباشد که بدلیل فشار خون بارداری پذیرش وبستری شده است</a:t>
            </a:r>
          </a:p>
          <a:p>
            <a:pPr marL="0" indent="0" algn="r" rtl="1">
              <a:buNone/>
            </a:pPr>
            <a:endParaRPr lang="fa-IR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endParaRPr lang="fa-IR" dirty="0" smtClean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endParaRPr lang="fa-IR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bg1"/>
                </a:solidFill>
              </a:rPr>
              <a:t>بیمار خانم 22ساله با سابقه بارداری G</a:t>
            </a:r>
            <a:r>
              <a:rPr lang="en-US" dirty="0" smtClean="0">
                <a:solidFill>
                  <a:schemeClr val="bg1"/>
                </a:solidFill>
              </a:rPr>
              <a:t>2AB1</a:t>
            </a:r>
            <a:r>
              <a:rPr lang="fa-IR" dirty="0">
                <a:solidFill>
                  <a:schemeClr val="bg1"/>
                </a:solidFill>
              </a:rPr>
              <a:t> </a:t>
            </a:r>
            <a:r>
              <a:rPr lang="fa-IR" dirty="0" smtClean="0">
                <a:solidFill>
                  <a:schemeClr val="bg1"/>
                </a:solidFill>
              </a:rPr>
              <a:t>باسابقه فشار خون قبل از بارداری که بارداری فعلی را دچار مشکل کرده است پذیرش وبستری شده است.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07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Pre-existing &amp; Gestational [pregnancy-induced]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8" y="2100163"/>
            <a:ext cx="6485206" cy="437098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270-0FCE-413D-99B5-A6558C492B8D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5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BC82-C49C-4BF0-A909-FF9181984BAB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96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maternal disorders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predominantly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related to pregnancy (O20–O29)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895-DCD0-4F2C-95BA-ECE81AC8CA3A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07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maternal disorders predominantly</a:t>
            </a:r>
            <a:b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related to pregnancy (O20–O29) </a:t>
            </a:r>
            <a:b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Haemorrhage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early pregnancy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Excessive vomiting in pregnancy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Venous complications and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haemorrhoids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in pregnancy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Infections of genitourinary tract in pregnancy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F73F-5E4A-48A0-B306-10DF4D46BCA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3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Other maternal disorders predominantly</a:t>
            </a:r>
            <a:b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related to pregnancy (O20–O29) </a:t>
            </a:r>
            <a:b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Diabetes mellitus in pregnancy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Malnutrition in pregnancy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Maternal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care for other conditions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related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 pregnancy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Low weight gain in pregnancy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of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anaesthesia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during pregnancy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EF3-125B-4A3D-BE27-400984C2F50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4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کلستاز یا خارش بدن در بارداری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33ساله </a:t>
            </a:r>
            <a:r>
              <a:rPr lang="en-US" dirty="0" smtClean="0">
                <a:solidFill>
                  <a:schemeClr val="bg1"/>
                </a:solidFill>
              </a:rPr>
              <a:t>PG</a:t>
            </a:r>
            <a:r>
              <a:rPr lang="fa-IR" dirty="0" smtClean="0">
                <a:solidFill>
                  <a:schemeClr val="bg1"/>
                </a:solidFill>
              </a:rPr>
              <a:t> که با شکایت خارش بدن مراجعه وبستری شده است</a:t>
            </a:r>
          </a:p>
          <a:p>
            <a:pPr algn="r" rtl="1"/>
            <a:endParaRPr lang="fa-IR" dirty="0">
              <a:solidFill>
                <a:schemeClr val="bg1"/>
              </a:solidFill>
            </a:endParaRPr>
          </a:p>
          <a:p>
            <a:pPr algn="r" rtl="1"/>
            <a:endParaRPr lang="fa-IR" dirty="0" smtClean="0">
              <a:solidFill>
                <a:schemeClr val="bg1"/>
              </a:solidFill>
            </a:endParaRP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26 ساله با سابقه بارداری </a:t>
            </a:r>
            <a:r>
              <a:rPr lang="en-US" dirty="0" smtClean="0">
                <a:solidFill>
                  <a:schemeClr val="bg1"/>
                </a:solidFill>
              </a:rPr>
              <a:t>G3P1EP1</a:t>
            </a:r>
            <a:r>
              <a:rPr lang="fa-IR" dirty="0" smtClean="0">
                <a:solidFill>
                  <a:schemeClr val="bg1"/>
                </a:solidFill>
              </a:rPr>
              <a:t>بدلیل دیابت بارداری مراجعه وبستری شده است.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Pregnancy, childbirth and the </a:t>
            </a:r>
            <a:r>
              <a:rPr lang="en-US" b="1" dirty="0" err="1" smtClean="0">
                <a:solidFill>
                  <a:srgbClr val="FFFF00"/>
                </a:solidFill>
              </a:rPr>
              <a:t>puerperium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04" t="33696" r="17343" b="26215"/>
          <a:stretch/>
        </p:blipFill>
        <p:spPr>
          <a:xfrm>
            <a:off x="838200" y="2067952"/>
            <a:ext cx="10723622" cy="44594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197D-FE3F-4438-86D2-CAEC971B7D54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8C41-65EC-4F69-AF94-583D93E53DEC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7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Maternal care related to the fetus and amniotic cavity and possible delivery problems (O30–O48)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79DF-A876-4742-BB93-88551BB4730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3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Multiple gestation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Multiple gestation is pregnancy with more than one baby at a time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Examples include pregnancy with twins, triplets, and quadruplets.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Multiple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gestation occurs in approximately three percent of pregnancies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It is a type of high-risk pregnancy. Delivering twins, triplets, or more requires extra care.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CE76-F663-4E0E-A803-6BEC03C6B34B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1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Multiple gestation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65987"/>
            <a:ext cx="4686837" cy="42879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7285"/>
            <a:ext cx="4333741" cy="43530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8B2B-72BE-4F86-9C71-FC97C847B14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7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35ساله</a:t>
            </a:r>
            <a:r>
              <a:rPr lang="en-US" dirty="0" smtClean="0">
                <a:solidFill>
                  <a:schemeClr val="bg1"/>
                </a:solidFill>
              </a:rPr>
              <a:t>PG</a:t>
            </a:r>
            <a:r>
              <a:rPr lang="fa-IR" dirty="0" smtClean="0">
                <a:solidFill>
                  <a:schemeClr val="bg1"/>
                </a:solidFill>
              </a:rPr>
              <a:t>با سن حاملگی 30هفته وچندقلویی بدلیل ادامه حاملگی بعداز سقط یک یا چند جنین به مرکز درمانی مراجعه کرده است.</a:t>
            </a:r>
          </a:p>
          <a:p>
            <a:pPr algn="r" rtl="1"/>
            <a:endParaRPr lang="fa-IR" dirty="0" smtClean="0">
              <a:solidFill>
                <a:schemeClr val="bg1"/>
              </a:solidFill>
            </a:endParaRPr>
          </a:p>
          <a:p>
            <a:pPr algn="r" rtl="1"/>
            <a:endParaRPr lang="fa-IR" dirty="0" smtClean="0">
              <a:solidFill>
                <a:schemeClr val="bg1"/>
              </a:solidFill>
            </a:endParaRP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30ساله با سابقه بارداری</a:t>
            </a:r>
            <a:r>
              <a:rPr lang="en-US" dirty="0" smtClean="0">
                <a:solidFill>
                  <a:schemeClr val="bg1"/>
                </a:solidFill>
              </a:rPr>
              <a:t>G4P2L1D1AB1</a:t>
            </a:r>
            <a:r>
              <a:rPr lang="fa-IR" dirty="0" smtClean="0">
                <a:solidFill>
                  <a:schemeClr val="bg1"/>
                </a:solidFill>
              </a:rPr>
              <a:t>با سن حاملگی 33هفته بدلیل آبریزش مراجعه وبستری شده است </a:t>
            </a:r>
          </a:p>
          <a:p>
            <a:pPr algn="r" rtl="1"/>
            <a:endParaRPr lang="fa-IR" dirty="0">
              <a:solidFill>
                <a:schemeClr val="bg1"/>
              </a:solidFill>
            </a:endParaRPr>
          </a:p>
          <a:p>
            <a:pPr algn="r" rt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0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Malpresentation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Malpresentation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is when your baby is not facing head-first down the birth canal as birth approaches. </a:t>
            </a:r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most common type of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malpresentation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is breech — when your baby's bottom or feet are facing downwards.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590-3E98-4A9C-BFA7-50C0AA89E800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92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Types of </a:t>
            </a:r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Malpresentation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Breech presentation. This is when your baby is lying with their bottom or feet facing down. ...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Face presentation. ...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Transverse lie. ...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Oblique lie. ...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Unstable lie. ...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Cord presentation. ...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Vaginal breech birth. ...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73AE-4A5E-4692-98B2-9C29998D098D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73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Malpresentation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83" y="2372787"/>
            <a:ext cx="8460723" cy="308785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548E-4F87-44E3-A101-43EBFC9655A6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2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Malpresentation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85" y="2343955"/>
            <a:ext cx="7957162" cy="323259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051C-4407-47D4-98CB-CE80A450E467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217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Malpresentation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20" y="2331076"/>
            <a:ext cx="7602382" cy="358032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59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ED9E-2DE3-483F-BF98-EA0EBC9B162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Pregnancy, childbirth and the </a:t>
            </a:r>
            <a:r>
              <a:rPr lang="en-US" b="1" dirty="0" err="1" smtClean="0">
                <a:solidFill>
                  <a:srgbClr val="FFFF00"/>
                </a:solidFill>
              </a:rPr>
              <a:t>puerperium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50" t="19471" r="19161" b="57575"/>
          <a:stretch/>
        </p:blipFill>
        <p:spPr>
          <a:xfrm>
            <a:off x="1552135" y="1814732"/>
            <a:ext cx="9087730" cy="1132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203" t="18125" r="16952" b="33221"/>
          <a:stretch/>
        </p:blipFill>
        <p:spPr>
          <a:xfrm>
            <a:off x="1552135" y="2947181"/>
            <a:ext cx="9087730" cy="35591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F58E-A6B7-4E75-BEFD-6C331DE60BB4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Malpresentation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2"/>
          <a:stretch/>
        </p:blipFill>
        <p:spPr>
          <a:xfrm>
            <a:off x="1609213" y="2189408"/>
            <a:ext cx="8603734" cy="416111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097-BE06-45E2-BB6A-7E9CD1645A3B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7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Normal vs breech 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/>
          <a:stretch/>
        </p:blipFill>
        <p:spPr>
          <a:xfrm>
            <a:off x="5305996" y="2459864"/>
            <a:ext cx="5898623" cy="35159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5" y="2470161"/>
            <a:ext cx="4766996" cy="3505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41AC-49C7-4E2E-A5C3-58659C211A0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903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19ساله </a:t>
            </a:r>
            <a:r>
              <a:rPr lang="en-US" dirty="0" smtClean="0">
                <a:solidFill>
                  <a:schemeClr val="bg1"/>
                </a:solidFill>
              </a:rPr>
              <a:t>PG</a:t>
            </a:r>
            <a:r>
              <a:rPr lang="fa-IR" dirty="0" smtClean="0">
                <a:solidFill>
                  <a:schemeClr val="bg1"/>
                </a:solidFill>
              </a:rPr>
              <a:t>با سن بارداری 37 هفته بدلیل درد های زایمانی به مرکزدرمانی مراجعه کرده که دربخش زایمان پرزنتیشن جنین زایمان را دچار مشکل کرده ومریض جهت انجام سزارین به اتاق عمل منتقل میشود.</a:t>
            </a:r>
          </a:p>
          <a:p>
            <a:pPr algn="r" rtl="1"/>
            <a:endParaRPr lang="fa-IR" dirty="0">
              <a:solidFill>
                <a:schemeClr val="bg1"/>
              </a:solidFill>
            </a:endParaRP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26ساله با سابقه بارداری </a:t>
            </a:r>
            <a:r>
              <a:rPr lang="en-US" dirty="0" smtClean="0">
                <a:solidFill>
                  <a:schemeClr val="bg1"/>
                </a:solidFill>
              </a:rPr>
              <a:t>G2AB1</a:t>
            </a:r>
            <a:r>
              <a:rPr lang="fa-IR" dirty="0" smtClean="0">
                <a:solidFill>
                  <a:schemeClr val="bg1"/>
                </a:solidFill>
              </a:rPr>
              <a:t>38 هفته بدلیل پلاسنتا اکرتا پذیرش وبستری شده است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2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known or suspected disproportion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During labor and delivery, a baby has to pass through the narrow opening in the mother's pelvis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Cephalopelvic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Disproportion (CPD) is a condition where the baby has trouble getting through the birth canal because of the size of the baby's head, the baby's position, or the size or shape of the mother's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pelvis.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538A-001C-4B04-A663-9C7E454E36B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534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known or suspected disproportion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01" y="1963626"/>
            <a:ext cx="3437908" cy="4351338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6" y="2101628"/>
            <a:ext cx="5089100" cy="40753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C08B-78AA-4DEC-B9C9-E3C3C6637DEE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61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disproportion due to hydrocephalic fetus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59" y="1977148"/>
            <a:ext cx="4308654" cy="31574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33" y="1874117"/>
            <a:ext cx="3206773" cy="40888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2602-810C-4D93-BA76-19BC51AD74E4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99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congenital malformation of uterus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Congenital uterine anomalies (CUAs) may lead to symptoms such as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pelvic pain, prolonged or otherwise abnormal bleeding at the time of menarche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recurrent pregnancy loss, or preterm birth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and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thus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may be identified in patients, including adolescents, who present with these disorders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5AC-01E3-425F-87F6-3805100AF93E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51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congenital malformation of uterus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94" y="2029349"/>
            <a:ext cx="9255488" cy="424266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2ABB-CC10-43A4-833A-FD55CA9AC2C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congenital malformation of uterus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Examples include 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uterus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didelphys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(double uterus), </a:t>
            </a:r>
            <a:endParaRPr lang="en-US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arcuate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uterus (uterus with a dent on the top part), </a:t>
            </a:r>
            <a:endParaRPr lang="en-US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unicornuate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uterus (one-sided uterus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),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bicornuate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uterus (heart-shaped uterus), </a:t>
            </a:r>
            <a:endParaRPr lang="en-US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septate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uterus (uterus with partition in the middle), and </a:t>
            </a:r>
            <a:endParaRPr lang="en-US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absent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uterus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16B-D645-4197-9A8D-E508F554FCA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uterus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didelphys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(double uterus), </a:t>
            </a:r>
            <a:b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43" y="2472743"/>
            <a:ext cx="7418407" cy="321971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69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2F4-C5CA-4842-82AA-33A026A880F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Pregnancy, childbirth and the </a:t>
            </a:r>
            <a:r>
              <a:rPr lang="en-US" b="1" dirty="0" err="1" smtClean="0">
                <a:solidFill>
                  <a:srgbClr val="FFFF00"/>
                </a:solidFill>
              </a:rPr>
              <a:t>puerperium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32" t="23673" r="18978" b="11020"/>
          <a:stretch/>
        </p:blipFill>
        <p:spPr>
          <a:xfrm>
            <a:off x="886269" y="1611104"/>
            <a:ext cx="10269415" cy="47756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2E68-1782-4B10-ACBA-C520FBF5411D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arcuate uterus (uterus with a dent on the top part), </a:t>
            </a:r>
            <a:b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37" y="1469351"/>
            <a:ext cx="4478562" cy="36332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7" y="2149218"/>
            <a:ext cx="6527577" cy="27447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1836-BF57-46BE-A19C-1DFB5DF4E435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0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unicornuate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uterus (one-sided uterus),</a:t>
            </a:r>
            <a:b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7" y="2369713"/>
            <a:ext cx="6735911" cy="292350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7589-95B5-4305-8317-CC765661720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59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bicornuate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uterus (heart-shaped uterus), </a:t>
            </a:r>
            <a:b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08" y="2137893"/>
            <a:ext cx="7418404" cy="321971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E001-A5D4-43C9-AD84-0C1E8688C1B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25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22ساله باسابقه نازایی مراجعه کرده بعداز انجام اقدامات بالینی وپاراکلنیکی متوجه رحم دوشاخ شده اند .</a:t>
            </a:r>
          </a:p>
          <a:p>
            <a:pPr algn="r" rtl="1"/>
            <a:endParaRPr lang="fa-IR" dirty="0">
              <a:solidFill>
                <a:schemeClr val="bg1"/>
              </a:solidFill>
            </a:endParaRP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بیمار خانم 21ساله </a:t>
            </a:r>
            <a:r>
              <a:rPr lang="en-US" dirty="0" smtClean="0">
                <a:solidFill>
                  <a:schemeClr val="bg1"/>
                </a:solidFill>
              </a:rPr>
              <a:t>PG</a:t>
            </a:r>
            <a:r>
              <a:rPr lang="fa-IR" dirty="0" smtClean="0">
                <a:solidFill>
                  <a:schemeClr val="bg1"/>
                </a:solidFill>
              </a:rPr>
              <a:t>بدلیل آیوجی آرمراجعه کرده است که بعداز بررسی های بعمل آمده متوجه رحم دوشاخ شده اند.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1CB8-BCF9-4319-848E-A44404C905A7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384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septate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uterus (uterus with partition in the middle), and </a:t>
            </a:r>
            <a:b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88" y="2049610"/>
            <a:ext cx="7634154" cy="331335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3D9-2C27-433B-99D5-B7D733B99A8D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18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absent uterus</a:t>
            </a:r>
            <a:b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74" y="2092857"/>
            <a:ext cx="8039570" cy="340225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216-F7A5-498D-AA51-1C40E81B1A11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595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Isoimmunization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Isoimmunization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(Sometimes called Rh sensitization, hemolytic disease of the fetus, Rh incompatibility) What is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isoimmunization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 A condition that happens when a pregnant woman's blood protein is incompatible with the baby's, causing her immune system to react and destroy the baby's blood cells.</a:t>
            </a: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FFA-ADD0-489E-A398-6811B174076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64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Isoimmunization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4" y="2093141"/>
            <a:ext cx="3647404" cy="39344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096F-2270-4586-8D9A-B403372843B6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60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Polyhydramnios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Polyhydramnios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(pol-e-hi-DRAM-nee-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os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is the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excessive accumulation of amniotic fluid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— the fluid that surrounds the baby in the uterus during pregnancy.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Polyhydramnios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occurs in about 1 to 2 percent of pregnancies.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4D3E-AA42-4A5B-A6EC-73DE4E48CBA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41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Polyhydramnios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38" y="2506628"/>
            <a:ext cx="4077908" cy="33982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06628"/>
            <a:ext cx="4542713" cy="32865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79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DCA-5A84-4D4F-A431-D2E866C8879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5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Pregnancy, childbirth and the </a:t>
            </a:r>
            <a:r>
              <a:rPr lang="en-US" b="1" dirty="0" err="1" smtClean="0">
                <a:solidFill>
                  <a:srgbClr val="FFFF00"/>
                </a:solidFill>
              </a:rPr>
              <a:t>puerperium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78" t="46627" r="19161" b="28156"/>
          <a:stretch/>
        </p:blipFill>
        <p:spPr>
          <a:xfrm>
            <a:off x="956603" y="2799474"/>
            <a:ext cx="10564837" cy="30667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D8F1-A4E4-4488-A814-5E2CBAF0FF3C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Premature rupture of membranes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Premature rupture of membranes (PROM)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rupture (breaking open) of the membranes (amniotic sac) before labor begins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If PROM occurs before 37 weeks of pregnancy, it is called preterm premature rupture of membranes (PPROM).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PROM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occurs in about 8 to 10 percent of all pregnancies.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1D73-4B52-4B62-AA1B-F244D2995F1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88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Premature rupture of membranes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If your membranes rupture too soon,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fetus is at risk for premature birth or infection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If your pregnancy reaches 37 weeks, complications from premature birth are lower.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However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if your baby is born before 37 weeks, they're at higher risk for complications of being born early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8AD8-8D8A-4F16-A452-52AE54104CE6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84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Premature rupture of membranes </a:t>
            </a:r>
            <a:endParaRPr lang="en-US" dirty="0"/>
          </a:p>
        </p:txBody>
      </p:sp>
      <p:pic>
        <p:nvPicPr>
          <p:cNvPr id="1026" name="Picture 2" descr="Preterm premature rupture of membranes (PPROM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79" y="2043597"/>
            <a:ext cx="9725565" cy="41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963B-B330-4BE8-AF76-0D23060FDB2E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31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Normally, the placenta attaches at the top or side of the uterus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some cases, the placenta develops in the wrong location or attaches itself too deeply into the uterine wall.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These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placental disorders are called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previa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placenta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accreta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placenta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increta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or placenta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percreta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29B4-0420-4798-8947-3C0AB5D76350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130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previa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previa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pluh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-SEN-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tuh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PREH-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vee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-uh)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problem during pregnancy when the placenta completely or partially covers the opening of the uterus (cervix)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 is an organ that develops inside the uterus during pregnancy.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It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works to provide oxygen and nutrition to the baby and to remove waste.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332-6A59-41A9-BBDC-BCA7BBB5CB75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2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previa</a:t>
            </a:r>
            <a:endParaRPr lang="en-US" dirty="0"/>
          </a:p>
        </p:txBody>
      </p:sp>
      <p:pic>
        <p:nvPicPr>
          <p:cNvPr id="2050" name="Picture 2" descr="Placenta Previa: Symptoms, Causes &amp; Treatm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16" y="1799867"/>
            <a:ext cx="6272012" cy="47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9E5A-2DD0-4605-8BEB-20FD9F855510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60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accreta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accreta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serious pregnancy condition that occurs when the placenta grows too deeply into the uterine wall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Typically, the placenta detaches from the uterine wall after childbirth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With placenta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accreta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part or all of the placenta remains attached. This can cause severe blood loss after delivery.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84F-AD5B-40AF-A1ED-D137339483B1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48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accrete 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increta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</a:t>
            </a:r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percreta</a:t>
            </a:r>
            <a:endParaRPr lang="en-US" dirty="0"/>
          </a:p>
        </p:txBody>
      </p:sp>
      <p:pic>
        <p:nvPicPr>
          <p:cNvPr id="3074" name="Picture 2" descr="Placenta Accreta: Types, Risks, Causes &amp; Treat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6" y="1890019"/>
            <a:ext cx="6172413" cy="45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BC43-F754-420F-872E-05C071B6CE40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033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Circumvallate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Circumvallate placenta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form of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extrachorial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placenta, with a raised placental margin in an annular shape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chorionic plate is smaller than the basal plate, and misalignment between them causes hematoma retention in the placental margin.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BCE2-F10F-42D0-ABF6-B1790F468649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30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Circumvallate placenta</a:t>
            </a:r>
            <a:endParaRPr lang="en-US" dirty="0"/>
          </a:p>
        </p:txBody>
      </p:sp>
      <p:pic>
        <p:nvPicPr>
          <p:cNvPr id="4098" name="Picture 2" descr="Circumvallate placenta symptoms, diagnosis, risks, complications, treatment  &amp; outcom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4" y="2018808"/>
            <a:ext cx="7240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89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6238-A80E-43B5-ABDB-919D23F55B6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5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Pregnancy, childbirth and the </a:t>
            </a:r>
            <a:r>
              <a:rPr lang="en-US" b="1" dirty="0" err="1" smtClean="0">
                <a:solidFill>
                  <a:srgbClr val="FFFF00"/>
                </a:solidFill>
              </a:rPr>
              <a:t>puerperium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960" t="58317" r="18249" b="28991"/>
          <a:stretch/>
        </p:blipFill>
        <p:spPr>
          <a:xfrm>
            <a:off x="1181685" y="4724180"/>
            <a:ext cx="10367890" cy="1381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771" t="60048" r="15977" b="9375"/>
          <a:stretch/>
        </p:blipFill>
        <p:spPr>
          <a:xfrm>
            <a:off x="1181685" y="1800664"/>
            <a:ext cx="10367890" cy="292351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3DB9-E1A7-4663-8B9E-19BBF8A08137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Placental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abruption </a:t>
            </a:r>
            <a:b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Premature 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separation of placenta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Placental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abruption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occurs when the placenta partly or completely separates from the inner wall of the uterus before delivery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can decrease or block the baby's supply of oxygen and nutrients and cause heavy bleeding in the mother.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0DBC-D97F-447E-BF16-A0B07BE5E155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417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Placental abruption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Premature separation of placenta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endParaRPr lang="en-US" dirty="0"/>
          </a:p>
        </p:txBody>
      </p:sp>
      <p:pic>
        <p:nvPicPr>
          <p:cNvPr id="5122" name="Picture 2" descr="Placental Abruption - Women's Health Issues - Merck Manuals Consumer Ver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81" y="2315857"/>
            <a:ext cx="6783209" cy="36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1E85-BB47-4C72-8E09-8B0E4DC3958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283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False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Before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“true” labor begins, you might have “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false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”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labor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pains, also known as Braxton Hicks contractions.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077A-8634-4BA8-9D10-900EEFE2516D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427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False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 a false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It's false labor if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…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Contractions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don't come regularly and they don't get closer together.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stop with walking or resting or with changes in position.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usually weak and don't get stronger, or start strong and get weaker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Usually the pain is only felt in the front.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FD4B-7129-4EAD-A1EA-06376C7E4D17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300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False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6146" name="Picture 2" descr="True and false labor - MEDizz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8" y="189002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85" y="2112135"/>
            <a:ext cx="4947139" cy="39231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E40F-9BE2-4FBB-B1CB-9E3EAFD4512F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34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Prolonged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normal duration of pregnancy is 37 to 42 weeks, which is referred to as "term."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postterm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pregnancy, also called a prolonged pregnancy, is 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one that has extended beyond 42 weeks or 294 days from the first day of the LMP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many as 10 percent of pregnant people give birth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postterm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113-1D97-4A3C-AF67-145DC836688C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98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Prolonged pregnancy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4427" y="2034862"/>
            <a:ext cx="5554832" cy="4031087"/>
          </a:xfrm>
          <a:prstGeom prst="rect">
            <a:avLst/>
          </a:prstGeom>
        </p:spPr>
      </p:pic>
      <p:pic>
        <p:nvPicPr>
          <p:cNvPr id="7174" name="Picture 6" descr="Full-Term Pregnancy Explained | Pam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9" y="1819476"/>
            <a:ext cx="5541391" cy="49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51C4-64E6-4708-B7F2-C3B37178AB88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986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817F-AC56-4C60-98FE-ADE53CC65E43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445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of </a:t>
            </a:r>
            <a:r>
              <a:rPr lang="en-US" sz="3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delivery (O60–O75)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223-9DB1-4EBA-90FD-C476CDCF408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977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Complications of </a:t>
            </a:r>
            <a:r>
              <a:rPr lang="en-US" sz="4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delivery (O60–O75)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Preterm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delivery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Failed induction of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Abnormalities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of forces of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Long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labour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Prolonged first stage of labor </a:t>
            </a:r>
          </a:p>
          <a:p>
            <a:pPr lvl="1"/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Prolonged second stage of labor</a:t>
            </a:r>
          </a:p>
          <a:p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obs and gyn medical coding ---- Dr. Mohammadpour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4A6F-2305-4CAA-BFDF-A2D47FE710A8}" type="slidenum">
              <a:rPr lang="en-US" smtClean="0"/>
              <a:t>99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072-3EFE-4D24-A7B1-598DE5861AC2}" type="datetime1">
              <a:rPr lang="en-US" smtClean="0"/>
              <a:t>2/19/2023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6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3585</Words>
  <Application>Microsoft Office PowerPoint</Application>
  <PresentationFormat>Widescreen</PresentationFormat>
  <Paragraphs>826</Paragraphs>
  <Slides>134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3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Pregnancy, childbirth and the puerperium</vt:lpstr>
      <vt:lpstr>Pregnancy, childbirth and the puerperium</vt:lpstr>
      <vt:lpstr>Pregnancy, childbirth and the puerperium</vt:lpstr>
      <vt:lpstr>Pregnancy, childbirth and the puerperium</vt:lpstr>
      <vt:lpstr>Pregnancy, childbirth and the puerperium</vt:lpstr>
      <vt:lpstr>Pregnancy, childbirth and the puerperium</vt:lpstr>
      <vt:lpstr>Pregnancy, childbirth and the puerperium</vt:lpstr>
      <vt:lpstr>Pregnancy, childbirth and the puerperium</vt:lpstr>
      <vt:lpstr>PowerPoint Presentation</vt:lpstr>
      <vt:lpstr>PowerPoint Presentation</vt:lpstr>
      <vt:lpstr>Ectopic Pregnancy( O00 )</vt:lpstr>
      <vt:lpstr>ectopic pregnancy</vt:lpstr>
      <vt:lpstr>Ectopic Pregnancy</vt:lpstr>
      <vt:lpstr>Hydatidiform Mole (HM) </vt:lpstr>
      <vt:lpstr>Hydatidiform Mole (HM)</vt:lpstr>
      <vt:lpstr>Hydatidiform Mole (HM)</vt:lpstr>
      <vt:lpstr> Abortion</vt:lpstr>
      <vt:lpstr>threatened abortion</vt:lpstr>
      <vt:lpstr>Inevitable abortion</vt:lpstr>
      <vt:lpstr>Inevitable abortion</vt:lpstr>
      <vt:lpstr>complete miscarriage/complete abortion</vt:lpstr>
      <vt:lpstr>incomplete abortion</vt:lpstr>
      <vt:lpstr>Incomplete abortion</vt:lpstr>
      <vt:lpstr>Missed abortion</vt:lpstr>
      <vt:lpstr>Missed abortion</vt:lpstr>
      <vt:lpstr>Infected (septic) abortion</vt:lpstr>
      <vt:lpstr> Failed attempted abortion </vt:lpstr>
      <vt:lpstr> abortion</vt:lpstr>
      <vt:lpstr> abortion</vt:lpstr>
      <vt:lpstr> abortion</vt:lpstr>
      <vt:lpstr>abortion</vt:lpstr>
      <vt:lpstr>PowerPoint Presentation</vt:lpstr>
      <vt:lpstr>PowerPoint Presentation</vt:lpstr>
      <vt:lpstr>Pre-eclampsia</vt:lpstr>
      <vt:lpstr>Pre-eclampsia</vt:lpstr>
      <vt:lpstr>Pre-eclampsia</vt:lpstr>
      <vt:lpstr>Eclampsia</vt:lpstr>
      <vt:lpstr>Eclampsia</vt:lpstr>
      <vt:lpstr>Preeclampsia and eclampsia</vt:lpstr>
      <vt:lpstr>Pre-existing &amp; Gestational [pregnancy-induced] </vt:lpstr>
      <vt:lpstr>فشار خون بارداری</vt:lpstr>
      <vt:lpstr>Pre-existing &amp; Gestational [pregnancy-induced] </vt:lpstr>
      <vt:lpstr>PowerPoint Presentation</vt:lpstr>
      <vt:lpstr>PowerPoint Presentation</vt:lpstr>
      <vt:lpstr>Other maternal disorders predominantly  related to pregnancy (O20–O29)  </vt:lpstr>
      <vt:lpstr>Other maternal disorders predominantly  related to pregnancy (O20–O29)  </vt:lpstr>
      <vt:lpstr>کلستاز یا خارش بدن در بارداری</vt:lpstr>
      <vt:lpstr>PowerPoint Presentation</vt:lpstr>
      <vt:lpstr>PowerPoint Presentation</vt:lpstr>
      <vt:lpstr> Multiple gestation </vt:lpstr>
      <vt:lpstr> Multiple gestation </vt:lpstr>
      <vt:lpstr>PowerPoint Presentation</vt:lpstr>
      <vt:lpstr>Malpresentation</vt:lpstr>
      <vt:lpstr>Types of Malpresentation</vt:lpstr>
      <vt:lpstr>Malpresentation</vt:lpstr>
      <vt:lpstr>Malpresentation</vt:lpstr>
      <vt:lpstr>Malpresentation</vt:lpstr>
      <vt:lpstr>Malpresentation</vt:lpstr>
      <vt:lpstr>Normal vs breech presentation</vt:lpstr>
      <vt:lpstr>PowerPoint Presentation</vt:lpstr>
      <vt:lpstr> known or suspected disproportion </vt:lpstr>
      <vt:lpstr> known or suspected disproportion </vt:lpstr>
      <vt:lpstr>disproportion due to hydrocephalic fetus</vt:lpstr>
      <vt:lpstr> congenital malformation of uterus</vt:lpstr>
      <vt:lpstr> congenital malformation of uterus</vt:lpstr>
      <vt:lpstr> congenital malformation of uterus</vt:lpstr>
      <vt:lpstr>uterus didelphys (double uterus),  </vt:lpstr>
      <vt:lpstr>arcuate uterus (uterus with a dent on the top part),  </vt:lpstr>
      <vt:lpstr>unicornuate uterus (one-sided uterus), </vt:lpstr>
      <vt:lpstr> bicornuate uterus (heart-shaped uterus),  </vt:lpstr>
      <vt:lpstr>PowerPoint Presentation</vt:lpstr>
      <vt:lpstr>septate uterus (uterus with partition in the middle), and  </vt:lpstr>
      <vt:lpstr>absent uterus </vt:lpstr>
      <vt:lpstr>Isoimmunization</vt:lpstr>
      <vt:lpstr>Isoimmunization</vt:lpstr>
      <vt:lpstr> Polyhydramnios </vt:lpstr>
      <vt:lpstr> Polyhydramnios </vt:lpstr>
      <vt:lpstr> Premature rupture of membranes </vt:lpstr>
      <vt:lpstr> Premature rupture of membranes </vt:lpstr>
      <vt:lpstr> Premature rupture of membranes </vt:lpstr>
      <vt:lpstr>placental disorders</vt:lpstr>
      <vt:lpstr>Placenta previa</vt:lpstr>
      <vt:lpstr>Placenta previa</vt:lpstr>
      <vt:lpstr>Placenta accreta</vt:lpstr>
      <vt:lpstr>Placenta accrete , increta and percreta</vt:lpstr>
      <vt:lpstr>Circumvallate placenta</vt:lpstr>
      <vt:lpstr>Circumvallate placenta</vt:lpstr>
      <vt:lpstr>Placental abruption  (Premature separation of placenta )</vt:lpstr>
      <vt:lpstr>Placental abruption  (Premature separation of placenta )</vt:lpstr>
      <vt:lpstr>False labour </vt:lpstr>
      <vt:lpstr>False labour </vt:lpstr>
      <vt:lpstr>False labour </vt:lpstr>
      <vt:lpstr>Prolonged pregnancy</vt:lpstr>
      <vt:lpstr>Prolonged pregnancy</vt:lpstr>
      <vt:lpstr>PowerPoint Presentation</vt:lpstr>
      <vt:lpstr>PowerPoint Presentation</vt:lpstr>
      <vt:lpstr>Complications of labour and delivery (O60–O75) </vt:lpstr>
      <vt:lpstr>Complications of labour and delivery (O60–O75) </vt:lpstr>
      <vt:lpstr>PowerPoint Presentation</vt:lpstr>
      <vt:lpstr>PowerPoint Presentation</vt:lpstr>
      <vt:lpstr>PowerPoint Presentation</vt:lpstr>
      <vt:lpstr>PowerPoint Presentation</vt:lpstr>
      <vt:lpstr>Delivery (O80–O84) </vt:lpstr>
      <vt:lpstr>Single spontaneous delivery </vt:lpstr>
      <vt:lpstr>PowerPoint Presentation</vt:lpstr>
      <vt:lpstr>Single spontaneous delivery </vt:lpstr>
      <vt:lpstr>Single spontaneous vertex delivery </vt:lpstr>
      <vt:lpstr>Vertex and other cephalic delivery</vt:lpstr>
      <vt:lpstr>Vertex and breech delivery</vt:lpstr>
      <vt:lpstr>Single delivery by forceps and vacuum extractor </vt:lpstr>
      <vt:lpstr>Single delivery by forceps and vacuum extractor </vt:lpstr>
      <vt:lpstr>delivery by forceps</vt:lpstr>
      <vt:lpstr>delivery by forceps</vt:lpstr>
      <vt:lpstr>delivery by forceps</vt:lpstr>
      <vt:lpstr>Vacuum extraction delivery</vt:lpstr>
      <vt:lpstr>Vacuum extraction delivery</vt:lpstr>
      <vt:lpstr>delivery by caesarean section</vt:lpstr>
      <vt:lpstr>delivery by caesarean section</vt:lpstr>
      <vt:lpstr>delivery by caesarean section</vt:lpstr>
      <vt:lpstr>Assisted breech delivery</vt:lpstr>
      <vt:lpstr>Assisted breech delivery</vt:lpstr>
      <vt:lpstr>version and extraction delivery</vt:lpstr>
      <vt:lpstr>version and extraction delivery</vt:lpstr>
      <vt:lpstr>Multiple delivery</vt:lpstr>
      <vt:lpstr>Multiple delivery</vt:lpstr>
      <vt:lpstr>Multiple delivery</vt:lpstr>
      <vt:lpstr>PowerPoint Presentation</vt:lpstr>
      <vt:lpstr>Complications predominantly related to the puerperium (O85–O92)  </vt:lpstr>
      <vt:lpstr>PowerPoint Presentation</vt:lpstr>
      <vt:lpstr>PowerPoint Presentation</vt:lpstr>
      <vt:lpstr>Other obstetric conditions, not elsewhere classified (O94–O99) 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Pdh-Mohamadpor</dc:creator>
  <cp:lastModifiedBy>mohammadpour</cp:lastModifiedBy>
  <cp:revision>108</cp:revision>
  <dcterms:created xsi:type="dcterms:W3CDTF">2023-02-03T17:00:32Z</dcterms:created>
  <dcterms:modified xsi:type="dcterms:W3CDTF">2023-02-19T14:51:44Z</dcterms:modified>
</cp:coreProperties>
</file>